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8" r:id="rId3"/>
    <p:sldId id="257" r:id="rId4"/>
    <p:sldId id="267" r:id="rId5"/>
    <p:sldId id="264" r:id="rId6"/>
    <p:sldId id="265" r:id="rId7"/>
    <p:sldId id="266"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909" autoAdjust="0"/>
  </p:normalViewPr>
  <p:slideViewPr>
    <p:cSldViewPr snapToGrid="0">
      <p:cViewPr varScale="1">
        <p:scale>
          <a:sx n="104" d="100"/>
          <a:sy n="104" d="100"/>
        </p:scale>
        <p:origin x="81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A15699-6F8E-44C5-B68F-E1ABD3F65AD4}" type="datetimeFigureOut">
              <a:rPr lang="en-GB" smtClean="0"/>
              <a:pPr/>
              <a:t>20/02/2018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3F272-D013-4C63-A1F1-A06AAE43C8D7}" type="slidenum">
              <a:rPr lang="en-GB" smtClean="0"/>
              <a:pPr/>
              <a:t>‹#›</a:t>
            </a:fld>
            <a:endParaRPr lang="en-GB"/>
          </a:p>
        </p:txBody>
      </p:sp>
    </p:spTree>
    <p:extLst>
      <p:ext uri="{BB962C8B-B14F-4D97-AF65-F5344CB8AC3E}">
        <p14:creationId xmlns:p14="http://schemas.microsoft.com/office/powerpoint/2010/main" val="1663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Game Idea</a:t>
            </a:r>
          </a:p>
        </p:txBody>
      </p:sp>
      <p:sp>
        <p:nvSpPr>
          <p:cNvPr id="4" name="Slide Number Placeholder 3"/>
          <p:cNvSpPr>
            <a:spLocks noGrp="1"/>
          </p:cNvSpPr>
          <p:nvPr>
            <p:ph type="sldNum" sz="quarter" idx="10"/>
          </p:nvPr>
        </p:nvSpPr>
        <p:spPr/>
        <p:txBody>
          <a:bodyPr/>
          <a:lstStyle/>
          <a:p>
            <a:fld id="{4083F272-D013-4C63-A1F1-A06AAE43C8D7}" type="slidenum">
              <a:rPr lang="en-GB" smtClean="0"/>
              <a:pPr/>
              <a:t>2</a:t>
            </a:fld>
            <a:endParaRPr lang="en-GB"/>
          </a:p>
        </p:txBody>
      </p:sp>
    </p:spTree>
    <p:extLst>
      <p:ext uri="{BB962C8B-B14F-4D97-AF65-F5344CB8AC3E}">
        <p14:creationId xmlns:p14="http://schemas.microsoft.com/office/powerpoint/2010/main" val="386449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Acting on the world</a:t>
            </a:r>
            <a:r>
              <a:rPr lang="en-GB" baseline="0" dirty="0"/>
              <a:t> and achieve breaking all the windows and win</a:t>
            </a:r>
            <a:endParaRPr lang="en-GB" dirty="0"/>
          </a:p>
          <a:p>
            <a:endParaRPr lang="en-GB" dirty="0"/>
          </a:p>
        </p:txBody>
      </p:sp>
      <p:sp>
        <p:nvSpPr>
          <p:cNvPr id="4" name="Slide Number Placeholder 3"/>
          <p:cNvSpPr>
            <a:spLocks noGrp="1"/>
          </p:cNvSpPr>
          <p:nvPr>
            <p:ph type="sldNum" sz="quarter" idx="10"/>
          </p:nvPr>
        </p:nvSpPr>
        <p:spPr/>
        <p:txBody>
          <a:bodyPr/>
          <a:lstStyle/>
          <a:p>
            <a:fld id="{4083F272-D013-4C63-A1F1-A06AAE43C8D7}" type="slidenum">
              <a:rPr lang="en-GB" smtClean="0"/>
              <a:pPr/>
              <a:t>3</a:t>
            </a:fld>
            <a:endParaRPr lang="en-GB"/>
          </a:p>
        </p:txBody>
      </p:sp>
    </p:spTree>
    <p:extLst>
      <p:ext uri="{BB962C8B-B14F-4D97-AF65-F5344CB8AC3E}">
        <p14:creationId xmlns:p14="http://schemas.microsoft.com/office/powerpoint/2010/main" val="325704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a:buChar char="•"/>
              <a:tabLst/>
              <a:defRPr/>
            </a:pPr>
            <a:r>
              <a:rPr kumimoji="0" lang="en-GB" sz="1200" b="0" i="0" u="none" strike="noStrike" kern="1200" cap="none" spc="0" normalizeH="0" baseline="0" noProof="0" dirty="0">
                <a:ln>
                  <a:noFill/>
                </a:ln>
                <a:solidFill>
                  <a:schemeClr val="bg2">
                    <a:lumMod val="10000"/>
                  </a:schemeClr>
                </a:solidFill>
                <a:effectLst/>
                <a:uLnTx/>
                <a:uFillTx/>
                <a:latin typeface="+mn-lt"/>
                <a:ea typeface="+mn-ea"/>
                <a:cs typeface="+mn-cs"/>
              </a:rPr>
              <a:t>What they are</a:t>
            </a:r>
          </a:p>
        </p:txBody>
      </p:sp>
      <p:sp>
        <p:nvSpPr>
          <p:cNvPr id="4" name="Slide Number Placeholder 3"/>
          <p:cNvSpPr>
            <a:spLocks noGrp="1"/>
          </p:cNvSpPr>
          <p:nvPr>
            <p:ph type="sldNum" sz="quarter" idx="10"/>
          </p:nvPr>
        </p:nvSpPr>
        <p:spPr/>
        <p:txBody>
          <a:bodyPr/>
          <a:lstStyle/>
          <a:p>
            <a:fld id="{4083F272-D013-4C63-A1F1-A06AAE43C8D7}" type="slidenum">
              <a:rPr lang="en-GB" smtClean="0"/>
              <a:pPr/>
              <a:t>4</a:t>
            </a:fld>
            <a:endParaRPr lang="en-GB"/>
          </a:p>
        </p:txBody>
      </p:sp>
    </p:spTree>
    <p:extLst>
      <p:ext uri="{BB962C8B-B14F-4D97-AF65-F5344CB8AC3E}">
        <p14:creationId xmlns:p14="http://schemas.microsoft.com/office/powerpoint/2010/main" val="2196314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How its played</a:t>
            </a:r>
          </a:p>
        </p:txBody>
      </p:sp>
      <p:sp>
        <p:nvSpPr>
          <p:cNvPr id="4" name="Slide Number Placeholder 3"/>
          <p:cNvSpPr>
            <a:spLocks noGrp="1"/>
          </p:cNvSpPr>
          <p:nvPr>
            <p:ph type="sldNum" sz="quarter" idx="10"/>
          </p:nvPr>
        </p:nvSpPr>
        <p:spPr/>
        <p:txBody>
          <a:bodyPr/>
          <a:lstStyle/>
          <a:p>
            <a:fld id="{4083F272-D013-4C63-A1F1-A06AAE43C8D7}" type="slidenum">
              <a:rPr lang="en-GB" smtClean="0"/>
              <a:pPr/>
              <a:t>5</a:t>
            </a:fld>
            <a:endParaRPr lang="en-GB"/>
          </a:p>
        </p:txBody>
      </p:sp>
    </p:spTree>
    <p:extLst>
      <p:ext uri="{BB962C8B-B14F-4D97-AF65-F5344CB8AC3E}">
        <p14:creationId xmlns:p14="http://schemas.microsoft.com/office/powerpoint/2010/main" val="238330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art we are going for and what we have</a:t>
            </a:r>
          </a:p>
        </p:txBody>
      </p:sp>
      <p:sp>
        <p:nvSpPr>
          <p:cNvPr id="4" name="Slide Number Placeholder 3"/>
          <p:cNvSpPr>
            <a:spLocks noGrp="1"/>
          </p:cNvSpPr>
          <p:nvPr>
            <p:ph type="sldNum" sz="quarter" idx="10"/>
          </p:nvPr>
        </p:nvSpPr>
        <p:spPr/>
        <p:txBody>
          <a:bodyPr/>
          <a:lstStyle/>
          <a:p>
            <a:fld id="{7755ABAD-4D52-4866-A607-58AB62CB48A9}" type="slidenum">
              <a:rPr lang="en-GB" smtClean="0"/>
              <a:pPr/>
              <a:t>6</a:t>
            </a:fld>
            <a:endParaRPr lang="en-GB"/>
          </a:p>
        </p:txBody>
      </p:sp>
    </p:spTree>
    <p:extLst>
      <p:ext uri="{BB962C8B-B14F-4D97-AF65-F5344CB8AC3E}">
        <p14:creationId xmlns:p14="http://schemas.microsoft.com/office/powerpoint/2010/main" val="253188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Board: This board is showing a variety of different items that can be used in the game to smash the windows and they all vary in weight and size going from toilet roll and shoes to </a:t>
            </a:r>
            <a:r>
              <a:rPr lang="en-GB" dirty="0" err="1"/>
              <a:t>Dumbells</a:t>
            </a:r>
            <a:r>
              <a:rPr lang="en-GB" dirty="0"/>
              <a:t> and chairs. I was thinking that these could be implemented into the game as options for players to pick from that would make it harder to throw or easier to throw depending on the item. Some items might even score bonus points if thrown at a window before another one (For example, throwing an egg at a window will “mark it” and smashing that window on your next turn would give you bonus points. </a:t>
            </a:r>
          </a:p>
          <a:p>
            <a:endParaRPr lang="en-GB" dirty="0"/>
          </a:p>
          <a:p>
            <a:r>
              <a:rPr lang="en-GB" dirty="0"/>
              <a:t>Right Board: This board is all different types of apartment blocks, I tried to look for apartments that have a lot of windows and also vary in location. The change in Windows would make the games difficulty also change since there would be more or less targets depending on the type of building chosen by the players. The location could also be good to look into as certain players might enjoy playing in locations that they find familiar such as London or New York.</a:t>
            </a:r>
          </a:p>
        </p:txBody>
      </p:sp>
      <p:sp>
        <p:nvSpPr>
          <p:cNvPr id="4" name="Slide Number Placeholder 3"/>
          <p:cNvSpPr>
            <a:spLocks noGrp="1"/>
          </p:cNvSpPr>
          <p:nvPr>
            <p:ph type="sldNum" sz="quarter" idx="10"/>
          </p:nvPr>
        </p:nvSpPr>
        <p:spPr/>
        <p:txBody>
          <a:bodyPr/>
          <a:lstStyle/>
          <a:p>
            <a:fld id="{580E18E8-1E4E-47AD-A60F-1C947FEC4239}" type="slidenum">
              <a:rPr lang="en-GB" smtClean="0"/>
              <a:pPr/>
              <a:t>7</a:t>
            </a:fld>
            <a:endParaRPr lang="en-GB"/>
          </a:p>
        </p:txBody>
      </p:sp>
    </p:spTree>
    <p:extLst>
      <p:ext uri="{BB962C8B-B14F-4D97-AF65-F5344CB8AC3E}">
        <p14:creationId xmlns:p14="http://schemas.microsoft.com/office/powerpoint/2010/main" val="3513047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D6D11D5B-D584-43C3-856F-A8C867EFB751}" type="slidenum">
              <a:rPr lang="en-GB" smtClean="0"/>
              <a:pPr/>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90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34372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72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5456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311057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1873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68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5648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582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124387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D11D5B-D584-43C3-856F-A8C867EFB751}" type="slidenum">
              <a:rPr lang="en-GB" smtClean="0"/>
              <a:pPr/>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77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106393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D11D5B-D584-43C3-856F-A8C867EFB751}" type="slidenum">
              <a:rPr lang="en-GB" smtClean="0"/>
              <a:pPr/>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436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D11D5B-D584-43C3-856F-A8C867EFB751}" type="slidenum">
              <a:rPr lang="en-GB" smtClean="0"/>
              <a:pP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82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228945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890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E121510-D968-4C91-9803-AAA17B3013A2}" type="datetimeFigureOut">
              <a:rPr lang="en-GB" smtClean="0"/>
              <a:pPr/>
              <a:t>20/02/2018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D11D5B-D584-43C3-856F-A8C867EFB751}" type="slidenum">
              <a:rPr lang="en-GB" smtClean="0"/>
              <a:pPr/>
              <a:t>‹#›</a:t>
            </a:fld>
            <a:endParaRPr lang="en-GB"/>
          </a:p>
        </p:txBody>
      </p:sp>
    </p:spTree>
    <p:extLst>
      <p:ext uri="{BB962C8B-B14F-4D97-AF65-F5344CB8AC3E}">
        <p14:creationId xmlns:p14="http://schemas.microsoft.com/office/powerpoint/2010/main" val="210129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121510-D968-4C91-9803-AAA17B3013A2}" type="datetimeFigureOut">
              <a:rPr lang="en-GB" smtClean="0"/>
              <a:pPr/>
              <a:t>20/02/2018</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D11D5B-D584-43C3-856F-A8C867EFB751}" type="slidenum">
              <a:rPr lang="en-GB" smtClean="0"/>
              <a:pPr/>
              <a:t>‹#›</a:t>
            </a:fld>
            <a:endParaRPr lang="en-GB"/>
          </a:p>
        </p:txBody>
      </p:sp>
    </p:spTree>
    <p:extLst>
      <p:ext uri="{BB962C8B-B14F-4D97-AF65-F5344CB8AC3E}">
        <p14:creationId xmlns:p14="http://schemas.microsoft.com/office/powerpoint/2010/main" val="1824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13AF-697B-44F3-A7B0-F066A5E51E26}"/>
              </a:ext>
            </a:extLst>
          </p:cNvPr>
          <p:cNvSpPr>
            <a:spLocks noGrp="1"/>
          </p:cNvSpPr>
          <p:nvPr>
            <p:ph type="ctrTitle"/>
          </p:nvPr>
        </p:nvSpPr>
        <p:spPr>
          <a:xfrm>
            <a:off x="1524000" y="1970882"/>
            <a:ext cx="9144000" cy="937173"/>
          </a:xfrm>
        </p:spPr>
        <p:txBody>
          <a:bodyPr/>
          <a:lstStyle/>
          <a:p>
            <a:r>
              <a:rPr lang="en-GB" dirty="0"/>
              <a:t>Window Bangers</a:t>
            </a:r>
          </a:p>
        </p:txBody>
      </p:sp>
      <p:sp>
        <p:nvSpPr>
          <p:cNvPr id="3" name="Subtitle 2">
            <a:extLst>
              <a:ext uri="{FF2B5EF4-FFF2-40B4-BE49-F238E27FC236}">
                <a16:creationId xmlns:a16="http://schemas.microsoft.com/office/drawing/2014/main" id="{FAF62607-342D-4CA9-9BB6-066B1A75863A}"/>
              </a:ext>
            </a:extLst>
          </p:cNvPr>
          <p:cNvSpPr>
            <a:spLocks noGrp="1"/>
          </p:cNvSpPr>
          <p:nvPr>
            <p:ph type="subTitle" idx="1"/>
          </p:nvPr>
        </p:nvSpPr>
        <p:spPr>
          <a:xfrm>
            <a:off x="1524000" y="3617694"/>
            <a:ext cx="9144000" cy="1655762"/>
          </a:xfrm>
        </p:spPr>
        <p:txBody>
          <a:bodyPr>
            <a:normAutofit fontScale="92500"/>
          </a:bodyPr>
          <a:lstStyle/>
          <a:p>
            <a:r>
              <a:rPr lang="en-GB" b="1" dirty="0"/>
              <a:t>Group 9</a:t>
            </a:r>
          </a:p>
          <a:p>
            <a:r>
              <a:rPr lang="en-GB" b="1" dirty="0"/>
              <a:t>Thomas McCarthy (Designer)</a:t>
            </a:r>
          </a:p>
          <a:p>
            <a:r>
              <a:rPr lang="en-GB" b="1" dirty="0"/>
              <a:t>Jayden Murray (Designer)</a:t>
            </a:r>
          </a:p>
          <a:p>
            <a:r>
              <a:rPr lang="en-GB" b="1" dirty="0"/>
              <a:t>Cristian Hanganu (Programmer)</a:t>
            </a:r>
          </a:p>
        </p:txBody>
      </p:sp>
    </p:spTree>
    <p:extLst>
      <p:ext uri="{BB962C8B-B14F-4D97-AF65-F5344CB8AC3E}">
        <p14:creationId xmlns:p14="http://schemas.microsoft.com/office/powerpoint/2010/main" val="4113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86B2-A3A4-4AC5-9C22-D0B0A5290963}"/>
              </a:ext>
            </a:extLst>
          </p:cNvPr>
          <p:cNvSpPr>
            <a:spLocks noGrp="1"/>
          </p:cNvSpPr>
          <p:nvPr>
            <p:ph type="title"/>
          </p:nvPr>
        </p:nvSpPr>
        <p:spPr>
          <a:xfrm>
            <a:off x="1062266" y="1087651"/>
            <a:ext cx="9601196" cy="1303867"/>
          </a:xfrm>
        </p:spPr>
        <p:txBody>
          <a:bodyPr/>
          <a:lstStyle/>
          <a:p>
            <a:r>
              <a:rPr lang="en-GB" dirty="0"/>
              <a:t>	Genre/ Style’s </a:t>
            </a:r>
          </a:p>
        </p:txBody>
      </p:sp>
      <p:sp>
        <p:nvSpPr>
          <p:cNvPr id="8" name="TextBox 7"/>
          <p:cNvSpPr txBox="1"/>
          <p:nvPr/>
        </p:nvSpPr>
        <p:spPr>
          <a:xfrm>
            <a:off x="1261393" y="2526889"/>
            <a:ext cx="9586451" cy="1323439"/>
          </a:xfrm>
          <a:prstGeom prst="rect">
            <a:avLst/>
          </a:prstGeom>
          <a:noFill/>
        </p:spPr>
        <p:txBody>
          <a:bodyPr wrap="square" rtlCol="0">
            <a:spAutoFit/>
          </a:bodyPr>
          <a:lstStyle/>
          <a:p>
            <a:pPr>
              <a:buFont typeface="Arial" pitchFamily="34" charset="0"/>
              <a:buChar char="•"/>
            </a:pPr>
            <a:r>
              <a:rPr lang="en-GB" sz="2000" b="1" dirty="0"/>
              <a:t>Competitive 2 Players</a:t>
            </a:r>
          </a:p>
          <a:p>
            <a:pPr>
              <a:buFont typeface="Arial" pitchFamily="34" charset="0"/>
              <a:buChar char="•"/>
            </a:pPr>
            <a:r>
              <a:rPr lang="en-GB" sz="2000" b="1" dirty="0"/>
              <a:t>2D Destruction </a:t>
            </a:r>
          </a:p>
          <a:p>
            <a:pPr>
              <a:buFont typeface="Arial" pitchFamily="34" charset="0"/>
              <a:buChar char="•"/>
            </a:pPr>
            <a:r>
              <a:rPr lang="en-GB" sz="2000" b="1" dirty="0"/>
              <a:t>Comedic Components </a:t>
            </a:r>
          </a:p>
          <a:p>
            <a:endParaRPr lang="en-GB" sz="2000" b="1" dirty="0"/>
          </a:p>
        </p:txBody>
      </p:sp>
      <p:pic>
        <p:nvPicPr>
          <p:cNvPr id="13316" name="Picture 4" descr="Image result for apartments nyc"/>
          <p:cNvPicPr>
            <a:picLocks noChangeAspect="1" noChangeArrowheads="1"/>
          </p:cNvPicPr>
          <p:nvPr/>
        </p:nvPicPr>
        <p:blipFill>
          <a:blip r:embed="rId3" cstate="print"/>
          <a:srcRect/>
          <a:stretch>
            <a:fillRect/>
          </a:stretch>
        </p:blipFill>
        <p:spPr bwMode="auto">
          <a:xfrm>
            <a:off x="3980439" y="3921093"/>
            <a:ext cx="3283385" cy="2188924"/>
          </a:xfrm>
          <a:prstGeom prst="rect">
            <a:avLst/>
          </a:prstGeom>
          <a:noFill/>
        </p:spPr>
      </p:pic>
      <p:pic>
        <p:nvPicPr>
          <p:cNvPr id="6" name="Picture 5" descr="concept.gif"/>
          <p:cNvPicPr>
            <a:picLocks noChangeAspect="1"/>
          </p:cNvPicPr>
          <p:nvPr/>
        </p:nvPicPr>
        <p:blipFill>
          <a:blip r:embed="rId4" cstate="print"/>
          <a:stretch>
            <a:fillRect/>
          </a:stretch>
        </p:blipFill>
        <p:spPr>
          <a:xfrm>
            <a:off x="7279162" y="3630967"/>
            <a:ext cx="4106246" cy="2302247"/>
          </a:xfrm>
          <a:prstGeom prst="rect">
            <a:avLst/>
          </a:prstGeom>
        </p:spPr>
      </p:pic>
      <p:pic>
        <p:nvPicPr>
          <p:cNvPr id="15362" name="Picture 2" descr="Image result for brick through window"/>
          <p:cNvPicPr>
            <a:picLocks noChangeAspect="1" noChangeArrowheads="1"/>
          </p:cNvPicPr>
          <p:nvPr/>
        </p:nvPicPr>
        <p:blipFill>
          <a:blip r:embed="rId5" cstate="print"/>
          <a:srcRect l="6876" t="739" r="31721" b="-4978"/>
          <a:stretch>
            <a:fillRect/>
          </a:stretch>
        </p:blipFill>
        <p:spPr bwMode="auto">
          <a:xfrm>
            <a:off x="932156" y="4038911"/>
            <a:ext cx="2352583" cy="2246479"/>
          </a:xfrm>
          <a:prstGeom prst="rect">
            <a:avLst/>
          </a:prstGeom>
          <a:noFill/>
        </p:spPr>
      </p:pic>
    </p:spTree>
    <p:extLst>
      <p:ext uri="{BB962C8B-B14F-4D97-AF65-F5344CB8AC3E}">
        <p14:creationId xmlns:p14="http://schemas.microsoft.com/office/powerpoint/2010/main" val="107811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FDAF-5CA1-400C-B347-53331CAACFFB}"/>
              </a:ext>
            </a:extLst>
          </p:cNvPr>
          <p:cNvSpPr>
            <a:spLocks noGrp="1"/>
          </p:cNvSpPr>
          <p:nvPr>
            <p:ph type="title"/>
          </p:nvPr>
        </p:nvSpPr>
        <p:spPr/>
        <p:txBody>
          <a:bodyPr/>
          <a:lstStyle/>
          <a:p>
            <a:r>
              <a:rPr lang="en-GB" dirty="0"/>
              <a:t>Target Demographic </a:t>
            </a:r>
          </a:p>
        </p:txBody>
      </p:sp>
      <p:sp>
        <p:nvSpPr>
          <p:cNvPr id="3" name="Content Placeholder 2">
            <a:extLst>
              <a:ext uri="{FF2B5EF4-FFF2-40B4-BE49-F238E27FC236}">
                <a16:creationId xmlns:a16="http://schemas.microsoft.com/office/drawing/2014/main" id="{0B8A333E-5655-4979-A60B-FF02D3C57738}"/>
              </a:ext>
            </a:extLst>
          </p:cNvPr>
          <p:cNvSpPr>
            <a:spLocks noGrp="1"/>
          </p:cNvSpPr>
          <p:nvPr>
            <p:ph idx="1"/>
          </p:nvPr>
        </p:nvSpPr>
        <p:spPr>
          <a:xfrm>
            <a:off x="1295401" y="2556932"/>
            <a:ext cx="4910090" cy="3318936"/>
          </a:xfrm>
        </p:spPr>
        <p:txBody>
          <a:bodyPr>
            <a:normAutofit lnSpcReduction="10000"/>
          </a:bodyPr>
          <a:lstStyle/>
          <a:p>
            <a:pPr marL="0" indent="0">
              <a:buNone/>
            </a:pPr>
            <a:r>
              <a:rPr lang="en-GB" b="1" dirty="0"/>
              <a:t>Gender:</a:t>
            </a:r>
          </a:p>
          <a:p>
            <a:pPr marL="0" indent="0">
              <a:buNone/>
            </a:pPr>
            <a:r>
              <a:rPr lang="en-GB" b="1" dirty="0"/>
              <a:t>Males</a:t>
            </a:r>
          </a:p>
          <a:p>
            <a:pPr marL="0" indent="0">
              <a:buNone/>
            </a:pPr>
            <a:endParaRPr lang="en-GB" b="1" dirty="0"/>
          </a:p>
          <a:p>
            <a:pPr marL="0" indent="0">
              <a:buNone/>
            </a:pPr>
            <a:r>
              <a:rPr lang="en-GB" b="1" dirty="0"/>
              <a:t>Age:</a:t>
            </a:r>
          </a:p>
          <a:p>
            <a:pPr marL="0" indent="0">
              <a:buNone/>
            </a:pPr>
            <a:r>
              <a:rPr lang="en-GB" b="1" dirty="0"/>
              <a:t>13+</a:t>
            </a:r>
          </a:p>
          <a:p>
            <a:pPr marL="0" indent="0">
              <a:buNone/>
            </a:pPr>
            <a:r>
              <a:rPr lang="en-GB" b="1" dirty="0"/>
              <a:t>Achiever:</a:t>
            </a:r>
          </a:p>
          <a:p>
            <a:pPr marL="0" indent="0">
              <a:buNone/>
            </a:pPr>
            <a:r>
              <a:rPr lang="en-GB" b="1"/>
              <a:t>Interaction with in game-world</a:t>
            </a:r>
            <a:endParaRPr lang="en-GB" b="1" dirty="0"/>
          </a:p>
        </p:txBody>
      </p:sp>
      <p:pic>
        <p:nvPicPr>
          <p:cNvPr id="4" name="Picture 3">
            <a:extLst>
              <a:ext uri="{FF2B5EF4-FFF2-40B4-BE49-F238E27FC236}">
                <a16:creationId xmlns:a16="http://schemas.microsoft.com/office/drawing/2014/main" id="{E3D79CB5-3AA6-4470-8AD5-70243FFC294D}"/>
              </a:ext>
            </a:extLst>
          </p:cNvPr>
          <p:cNvPicPr>
            <a:picLocks noChangeAspect="1"/>
          </p:cNvPicPr>
          <p:nvPr/>
        </p:nvPicPr>
        <p:blipFill>
          <a:blip r:embed="rId3" cstate="print"/>
          <a:stretch>
            <a:fillRect/>
          </a:stretch>
        </p:blipFill>
        <p:spPr>
          <a:xfrm>
            <a:off x="6523847" y="2596020"/>
            <a:ext cx="4743922" cy="3458718"/>
          </a:xfrm>
          <a:prstGeom prst="rect">
            <a:avLst/>
          </a:prstGeom>
        </p:spPr>
      </p:pic>
    </p:spTree>
    <p:extLst>
      <p:ext uri="{BB962C8B-B14F-4D97-AF65-F5344CB8AC3E}">
        <p14:creationId xmlns:p14="http://schemas.microsoft.com/office/powerpoint/2010/main" val="320018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7C5E-51E1-437C-BF4E-72F6B975020E}"/>
              </a:ext>
            </a:extLst>
          </p:cNvPr>
          <p:cNvSpPr>
            <a:spLocks noGrp="1"/>
          </p:cNvSpPr>
          <p:nvPr>
            <p:ph type="title"/>
          </p:nvPr>
        </p:nvSpPr>
        <p:spPr/>
        <p:txBody>
          <a:bodyPr/>
          <a:lstStyle/>
          <a:p>
            <a:r>
              <a:rPr lang="en-GB" dirty="0"/>
              <a:t>Mechanics</a:t>
            </a:r>
          </a:p>
        </p:txBody>
      </p:sp>
      <p:sp>
        <p:nvSpPr>
          <p:cNvPr id="6" name="Subtitle 2"/>
          <p:cNvSpPr txBox="1">
            <a:spLocks/>
          </p:cNvSpPr>
          <p:nvPr/>
        </p:nvSpPr>
        <p:spPr>
          <a:xfrm>
            <a:off x="1399376" y="2625215"/>
            <a:ext cx="8836004" cy="3480617"/>
          </a:xfrm>
          <a:prstGeom prst="rect">
            <a:avLst/>
          </a:prstGeom>
        </p:spPr>
        <p:txBody>
          <a:bodyPr vert="horz" lIns="91440" tIns="45720" rIns="91440" bIns="45720" rtlCol="0" anchor="t">
            <a:normAutofit/>
          </a:bodyPr>
          <a:lstStyle/>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baseline="0" noProof="0" dirty="0">
                <a:ln>
                  <a:noFill/>
                </a:ln>
                <a:solidFill>
                  <a:schemeClr val="bg2">
                    <a:lumMod val="10000"/>
                  </a:schemeClr>
                </a:solidFill>
                <a:effectLst/>
                <a:uLnTx/>
                <a:uFillTx/>
                <a:latin typeface="+mn-lt"/>
                <a:ea typeface="+mn-ea"/>
                <a:cs typeface="+mn-cs"/>
              </a:rPr>
              <a:t>Can </a:t>
            </a:r>
            <a:r>
              <a:rPr lang="en-GB" sz="2500" b="1" dirty="0">
                <a:solidFill>
                  <a:schemeClr val="bg2">
                    <a:lumMod val="10000"/>
                  </a:schemeClr>
                </a:solidFill>
              </a:rPr>
              <a:t>mark windows with eggs</a:t>
            </a:r>
            <a:endParaRPr kumimoji="0" lang="en-GB" sz="2500" b="1" i="0" u="none" strike="noStrike" kern="1200" cap="none" spc="0" normalizeH="0" noProof="0" dirty="0">
              <a:ln>
                <a:noFill/>
              </a:ln>
              <a:solidFill>
                <a:schemeClr val="bg2">
                  <a:lumMod val="10000"/>
                </a:schemeClr>
              </a:solidFill>
              <a:effectLst/>
              <a:uLnTx/>
              <a:uFillTx/>
              <a:latin typeface="+mn-lt"/>
              <a:ea typeface="+mn-ea"/>
              <a:cs typeface="+mn-cs"/>
            </a:endParaRP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lang="en-GB" sz="2500" b="1" baseline="0" dirty="0">
                <a:solidFill>
                  <a:schemeClr val="bg2">
                    <a:lumMod val="10000"/>
                  </a:schemeClr>
                </a:solidFill>
              </a:rPr>
              <a:t>Arrow direction and power bar to shoot</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noProof="0" dirty="0">
                <a:ln>
                  <a:noFill/>
                </a:ln>
                <a:solidFill>
                  <a:schemeClr val="bg2">
                    <a:lumMod val="10000"/>
                  </a:schemeClr>
                </a:solidFill>
                <a:effectLst/>
                <a:uLnTx/>
                <a:uFillTx/>
                <a:latin typeface="+mn-lt"/>
                <a:ea typeface="+mn-ea"/>
                <a:cs typeface="+mn-cs"/>
              </a:rPr>
              <a:t>Score</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lang="en-GB" sz="2500" b="1" baseline="0" dirty="0">
                <a:solidFill>
                  <a:schemeClr val="bg2">
                    <a:lumMod val="10000"/>
                  </a:schemeClr>
                </a:solidFill>
              </a:rPr>
              <a:t>Events to give players extra points</a:t>
            </a:r>
          </a:p>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pitchFamily="34" charset="0"/>
              <a:buChar char="•"/>
              <a:tabLst/>
              <a:defRPr/>
            </a:pPr>
            <a:r>
              <a:rPr kumimoji="0" lang="en-GB" sz="2500" b="1" i="0" u="none" strike="noStrike" kern="1200" cap="none" spc="0" normalizeH="0" noProof="0" dirty="0">
                <a:ln>
                  <a:noFill/>
                </a:ln>
                <a:solidFill>
                  <a:schemeClr val="bg2">
                    <a:lumMod val="10000"/>
                  </a:schemeClr>
                </a:solidFill>
                <a:effectLst/>
                <a:uLnTx/>
                <a:uFillTx/>
                <a:latin typeface="+mn-lt"/>
                <a:ea typeface="+mn-ea"/>
                <a:cs typeface="+mn-cs"/>
              </a:rPr>
              <a:t>Turn taking</a:t>
            </a:r>
            <a:endParaRPr kumimoji="0" lang="en-GB" sz="2500" b="1" i="0" u="none" strike="noStrike" kern="1200" cap="none" spc="0" normalizeH="0" baseline="0" noProof="0" dirty="0">
              <a:ln>
                <a:noFill/>
              </a:ln>
              <a:solidFill>
                <a:schemeClr val="bg2">
                  <a:lumMod val="10000"/>
                </a:schemeClr>
              </a:solidFill>
              <a:effectLst/>
              <a:uLnTx/>
              <a:uFillTx/>
              <a:latin typeface="+mn-lt"/>
              <a:ea typeface="+mn-ea"/>
              <a:cs typeface="+mn-cs"/>
            </a:endParaRPr>
          </a:p>
        </p:txBody>
      </p:sp>
    </p:spTree>
    <p:extLst>
      <p:ext uri="{BB962C8B-B14F-4D97-AF65-F5344CB8AC3E}">
        <p14:creationId xmlns:p14="http://schemas.microsoft.com/office/powerpoint/2010/main" val="75754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533A-FA6B-4050-B54B-5D74280B6661}"/>
              </a:ext>
            </a:extLst>
          </p:cNvPr>
          <p:cNvSpPr>
            <a:spLocks noGrp="1"/>
          </p:cNvSpPr>
          <p:nvPr>
            <p:ph type="title"/>
          </p:nvPr>
        </p:nvSpPr>
        <p:spPr/>
        <p:txBody>
          <a:bodyPr/>
          <a:lstStyle/>
          <a:p>
            <a:r>
              <a:rPr lang="en-GB" dirty="0"/>
              <a:t>Game Flow</a:t>
            </a:r>
          </a:p>
        </p:txBody>
      </p:sp>
      <p:sp>
        <p:nvSpPr>
          <p:cNvPr id="3" name="Content Placeholder 2">
            <a:extLst>
              <a:ext uri="{FF2B5EF4-FFF2-40B4-BE49-F238E27FC236}">
                <a16:creationId xmlns:a16="http://schemas.microsoft.com/office/drawing/2014/main" id="{2EAB1B23-6CA0-40DF-8CB8-9942D3855F09}"/>
              </a:ext>
            </a:extLst>
          </p:cNvPr>
          <p:cNvSpPr>
            <a:spLocks noGrp="1"/>
          </p:cNvSpPr>
          <p:nvPr>
            <p:ph idx="1"/>
          </p:nvPr>
        </p:nvSpPr>
        <p:spPr/>
        <p:txBody>
          <a:bodyPr>
            <a:normAutofit/>
          </a:bodyPr>
          <a:lstStyle/>
          <a:p>
            <a:pPr marL="0" indent="0"/>
            <a:r>
              <a:rPr lang="en-GB" b="1" dirty="0"/>
              <a:t>Symmetrical Gameplay</a:t>
            </a:r>
          </a:p>
          <a:p>
            <a:pPr marL="0" indent="0"/>
            <a:r>
              <a:rPr lang="en-GB" b="1" dirty="0"/>
              <a:t>Players take turns to throw objects through residents windows.</a:t>
            </a:r>
          </a:p>
          <a:p>
            <a:pPr marL="0" indent="0"/>
            <a:r>
              <a:rPr lang="en-GB" b="1" dirty="0"/>
              <a:t>Not every brick will go through a window.</a:t>
            </a:r>
          </a:p>
          <a:p>
            <a:pPr marL="0" indent="0"/>
            <a:r>
              <a:rPr lang="en-GB" b="1" dirty="0"/>
              <a:t>Events will take place, which will offer bonus points.</a:t>
            </a:r>
          </a:p>
          <a:p>
            <a:pPr marL="0" indent="0"/>
            <a:r>
              <a:rPr lang="en-GB" b="1" dirty="0"/>
              <a:t>Players tap to select an angle and then tap again for power.</a:t>
            </a:r>
          </a:p>
          <a:p>
            <a:pPr marL="0" indent="0"/>
            <a:r>
              <a:rPr lang="en-GB" b="1" dirty="0"/>
              <a:t>Player with the most points after all windows smashed </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942296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0E2C-64F9-4FA4-A59C-D5D807456843}"/>
              </a:ext>
            </a:extLst>
          </p:cNvPr>
          <p:cNvSpPr>
            <a:spLocks noGrp="1"/>
          </p:cNvSpPr>
          <p:nvPr>
            <p:ph type="title"/>
          </p:nvPr>
        </p:nvSpPr>
        <p:spPr/>
        <p:txBody>
          <a:bodyPr/>
          <a:lstStyle/>
          <a:p>
            <a:r>
              <a:rPr lang="en-GB" dirty="0"/>
              <a:t>Art</a:t>
            </a:r>
          </a:p>
        </p:txBody>
      </p:sp>
      <p:pic>
        <p:nvPicPr>
          <p:cNvPr id="1026" name="Picture 2" descr="Image result for Subway surfers city">
            <a:extLst>
              <a:ext uri="{FF2B5EF4-FFF2-40B4-BE49-F238E27FC236}">
                <a16:creationId xmlns:a16="http://schemas.microsoft.com/office/drawing/2014/main" id="{B244E091-3668-4891-A693-E00AB2270D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763" y="3528990"/>
            <a:ext cx="2003712" cy="2671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ySims">
            <a:extLst>
              <a:ext uri="{FF2B5EF4-FFF2-40B4-BE49-F238E27FC236}">
                <a16:creationId xmlns:a16="http://schemas.microsoft.com/office/drawing/2014/main" id="{37516924-7FCA-4ABC-B077-7054AD07E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288" y="4616686"/>
            <a:ext cx="2102754" cy="15770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DC936F74-0713-41A8-8C5A-CB8DC80BCD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611" y="2493028"/>
            <a:ext cx="1986999" cy="1986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0088" y="4480027"/>
            <a:ext cx="2001329" cy="2001329"/>
          </a:xfrm>
          <a:prstGeom prst="rect">
            <a:avLst/>
          </a:prstGeom>
        </p:spPr>
      </p:pic>
      <p:pic>
        <p:nvPicPr>
          <p:cNvPr id="9" name="Picture 4" descr="https://raw.githubusercontent.com/UoSGroupProjects1718/mgp-mpg-group-9/master/Art/Jayden/cat_v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2286" y="3048462"/>
            <a:ext cx="1816336" cy="18163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aw.githubusercontent.com/UoSGroupProjects1718/mgp-mpg-group-9/master/Art/Jayden/football_v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7420" y="4695825"/>
            <a:ext cx="1504781" cy="1504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mmer_v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55" y="3678445"/>
            <a:ext cx="1675779" cy="16031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ull_HU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83486" y="3276162"/>
            <a:ext cx="1936464" cy="27391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ackGround Concep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9321" y="876939"/>
            <a:ext cx="2971431" cy="167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55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55E1-B2BA-4FA5-927F-464947667D84}"/>
              </a:ext>
            </a:extLst>
          </p:cNvPr>
          <p:cNvSpPr>
            <a:spLocks noGrp="1"/>
          </p:cNvSpPr>
          <p:nvPr>
            <p:ph type="title"/>
          </p:nvPr>
        </p:nvSpPr>
        <p:spPr/>
        <p:txBody>
          <a:bodyPr/>
          <a:lstStyle/>
          <a:p>
            <a:r>
              <a:rPr lang="en-GB"/>
              <a:t>Mood Boards</a:t>
            </a:r>
            <a:endParaRPr lang="en-GB" dirty="0"/>
          </a:p>
        </p:txBody>
      </p:sp>
      <p:pic>
        <p:nvPicPr>
          <p:cNvPr id="5" name="Picture 4" descr="A view of a city&#10;&#10;Description generated with very high confidence">
            <a:extLst>
              <a:ext uri="{FF2B5EF4-FFF2-40B4-BE49-F238E27FC236}">
                <a16:creationId xmlns:a16="http://schemas.microsoft.com/office/drawing/2014/main" id="{D4DDDC5A-179D-4FBA-97EC-5E3E922792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6074" y="2630078"/>
            <a:ext cx="4826526" cy="3412139"/>
          </a:xfrm>
          <a:prstGeom prst="rect">
            <a:avLst/>
          </a:prstGeom>
        </p:spPr>
      </p:pic>
      <p:pic>
        <p:nvPicPr>
          <p:cNvPr id="7" name="Picture 6" descr="A picture containing indoor, table, sitting&#10;&#10;Description generated with high confidence">
            <a:extLst>
              <a:ext uri="{FF2B5EF4-FFF2-40B4-BE49-F238E27FC236}">
                <a16:creationId xmlns:a16="http://schemas.microsoft.com/office/drawing/2014/main" id="{32EA1A41-D080-4BEE-BFD3-B1269960E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491" y="2611223"/>
            <a:ext cx="5464498" cy="3863157"/>
          </a:xfrm>
          <a:prstGeom prst="rect">
            <a:avLst/>
          </a:prstGeom>
        </p:spPr>
      </p:pic>
    </p:spTree>
    <p:extLst>
      <p:ext uri="{BB962C8B-B14F-4D97-AF65-F5344CB8AC3E}">
        <p14:creationId xmlns:p14="http://schemas.microsoft.com/office/powerpoint/2010/main" val="104682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589A-6D45-4F1E-A2CA-EF0579432475}"/>
              </a:ext>
            </a:extLst>
          </p:cNvPr>
          <p:cNvSpPr>
            <a:spLocks noGrp="1"/>
          </p:cNvSpPr>
          <p:nvPr>
            <p:ph type="title"/>
          </p:nvPr>
        </p:nvSpPr>
        <p:spPr/>
        <p:txBody>
          <a:bodyPr/>
          <a:lstStyle/>
          <a:p>
            <a:r>
              <a:rPr lang="en-GB" dirty="0"/>
              <a:t>Any Questions?</a:t>
            </a:r>
          </a:p>
        </p:txBody>
      </p:sp>
      <p:sp>
        <p:nvSpPr>
          <p:cNvPr id="6" name="Content Placeholder 5"/>
          <p:cNvSpPr>
            <a:spLocks noGrp="1"/>
          </p:cNvSpPr>
          <p:nvPr>
            <p:ph idx="1"/>
          </p:nvPr>
        </p:nvSpPr>
        <p:spPr/>
        <p:txBody>
          <a:bodyPr/>
          <a:lstStyle/>
          <a:p>
            <a:endParaRPr lang="en-GB"/>
          </a:p>
        </p:txBody>
      </p:sp>
    </p:spTree>
    <p:extLst>
      <p:ext uri="{BB962C8B-B14F-4D97-AF65-F5344CB8AC3E}">
        <p14:creationId xmlns:p14="http://schemas.microsoft.com/office/powerpoint/2010/main" val="78376030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1278</TotalTime>
  <Words>370</Words>
  <Application>Microsoft Office PowerPoint</Application>
  <PresentationFormat>Widescreen</PresentationFormat>
  <Paragraphs>48</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Garamond</vt:lpstr>
      <vt:lpstr>Organic</vt:lpstr>
      <vt:lpstr>Window Bangers</vt:lpstr>
      <vt:lpstr> Genre/ Style’s </vt:lpstr>
      <vt:lpstr>Target Demographic </vt:lpstr>
      <vt:lpstr>Mechanics</vt:lpstr>
      <vt:lpstr>Game Flow</vt:lpstr>
      <vt:lpstr>Art</vt:lpstr>
      <vt:lpstr>Mood Boards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Administrator</dc:creator>
  <cp:lastModifiedBy>Tom McCarthy</cp:lastModifiedBy>
  <cp:revision>58</cp:revision>
  <dcterms:created xsi:type="dcterms:W3CDTF">2018-01-31T12:57:03Z</dcterms:created>
  <dcterms:modified xsi:type="dcterms:W3CDTF">2018-02-20T21:27:20Z</dcterms:modified>
</cp:coreProperties>
</file>